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2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2" r:id="rId10"/>
    <p:sldId id="273" r:id="rId11"/>
    <p:sldId id="265" r:id="rId12"/>
    <p:sldId id="264" r:id="rId13"/>
    <p:sldId id="266" r:id="rId14"/>
    <p:sldId id="267" r:id="rId15"/>
    <p:sldId id="268" r:id="rId16"/>
    <p:sldId id="269" r:id="rId17"/>
    <p:sldId id="270" r:id="rId18"/>
    <p:sldId id="271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51AB"/>
    <a:srgbClr val="A00045"/>
    <a:srgbClr val="212E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 varScale="1">
        <p:scale>
          <a:sx n="111" d="100"/>
          <a:sy n="111" d="100"/>
        </p:scale>
        <p:origin x="-1614" y="-78"/>
      </p:cViewPr>
      <p:guideLst>
        <p:guide orient="horz" pos="2436"/>
        <p:guide pos="128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903ED7-AAE9-BA4F-B2C3-CAFF685FEEF6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AF44A3-59B6-0E4D-8324-A5AE1572A2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908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9C369-354F-8049-8261-6472E33748CC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85CCE-0865-E54C-B739-068327A92B6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7485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9C369-354F-8049-8261-6472E33748CC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85CCE-0865-E54C-B739-068327A92B6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5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9C369-354F-8049-8261-6472E33748CC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85CCE-0865-E54C-B739-068327A92B6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293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9C369-354F-8049-8261-6472E33748CC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85CCE-0865-E54C-B739-068327A92B6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6965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9C369-354F-8049-8261-6472E33748CC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85CCE-0865-E54C-B739-068327A92B6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724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9C369-354F-8049-8261-6472E33748CC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85CCE-0865-E54C-B739-068327A92B6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435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9C369-354F-8049-8261-6472E33748CC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85CCE-0865-E54C-B739-068327A92B6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9363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9C369-354F-8049-8261-6472E33748CC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85CCE-0865-E54C-B739-068327A92B6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093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9C369-354F-8049-8261-6472E33748CC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85CCE-0865-E54C-B739-068327A92B6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318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9C369-354F-8049-8261-6472E33748CC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85CCE-0865-E54C-B739-068327A92B6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9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9C369-354F-8049-8261-6472E33748CC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85CCE-0865-E54C-B739-068327A92B6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782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44322" y="274638"/>
            <a:ext cx="744247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4322" y="1600200"/>
            <a:ext cx="744247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09C369-354F-8049-8261-6472E33748CC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B85CCE-0865-E54C-B739-068327A92B6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CECV_cross burgundy.png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49" t="1182" r="14707" b="1"/>
          <a:stretch/>
        </p:blipFill>
        <p:spPr>
          <a:xfrm>
            <a:off x="1" y="-1"/>
            <a:ext cx="1148490" cy="5024113"/>
          </a:xfrm>
          <a:prstGeom prst="rect">
            <a:avLst/>
          </a:prstGeom>
        </p:spPr>
      </p:pic>
      <p:pic>
        <p:nvPicPr>
          <p:cNvPr id="12" name="Picture 11" descr="ce+cv_nt_rgb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665" y="6158235"/>
            <a:ext cx="1026825" cy="571990"/>
          </a:xfrm>
          <a:prstGeom prst="rect">
            <a:avLst/>
          </a:prstGeom>
        </p:spPr>
      </p:pic>
      <p:pic>
        <p:nvPicPr>
          <p:cNvPr id="7" name="Picture 6" descr="bottom right burgundy.png"/>
          <p:cNvPicPr>
            <a:picLocks noChangeAspect="1"/>
          </p:cNvPicPr>
          <p:nvPr userDrawn="1"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299"/>
          <a:stretch/>
        </p:blipFill>
        <p:spPr>
          <a:xfrm>
            <a:off x="8089166" y="1786660"/>
            <a:ext cx="1066327" cy="5084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498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rgbClr val="A00045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://ip.zscaler.com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53826" y="2683289"/>
            <a:ext cx="5985284" cy="153555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Zscaler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New Interface and Reporting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3826" y="4218847"/>
            <a:ext cx="5232402" cy="1091032"/>
          </a:xfrm>
        </p:spPr>
        <p:txBody>
          <a:bodyPr>
            <a:normAutofit/>
          </a:bodyPr>
          <a:lstStyle/>
          <a:p>
            <a:pPr algn="l"/>
            <a:r>
              <a:rPr lang="en-US" sz="1800" dirty="0" smtClean="0">
                <a:solidFill>
                  <a:srgbClr val="A00045"/>
                </a:solidFill>
              </a:rPr>
              <a:t>From Saturday 8</a:t>
            </a:r>
            <a:r>
              <a:rPr lang="en-US" sz="1800" baseline="30000" dirty="0" smtClean="0">
                <a:solidFill>
                  <a:srgbClr val="A00045"/>
                </a:solidFill>
              </a:rPr>
              <a:t>th</a:t>
            </a:r>
            <a:r>
              <a:rPr lang="en-US" sz="1800" dirty="0" smtClean="0">
                <a:solidFill>
                  <a:srgbClr val="A00045"/>
                </a:solidFill>
              </a:rPr>
              <a:t> June 2013</a:t>
            </a:r>
            <a:endParaRPr lang="en-US" sz="1800" dirty="0">
              <a:solidFill>
                <a:srgbClr val="A00045"/>
              </a:solidFill>
            </a:endParaRPr>
          </a:p>
        </p:txBody>
      </p:sp>
      <p:pic>
        <p:nvPicPr>
          <p:cNvPr id="6" name="Picture 5" descr="ce+cv_t_cmyk_ac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9777" y="1337832"/>
            <a:ext cx="2757531" cy="676478"/>
          </a:xfrm>
          <a:prstGeom prst="rect">
            <a:avLst/>
          </a:prstGeom>
        </p:spPr>
      </p:pic>
      <p:pic>
        <p:nvPicPr>
          <p:cNvPr id="7" name="Picture 6" descr="CECV_cross burgundy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49" t="1182" r="14707" b="1"/>
          <a:stretch/>
        </p:blipFill>
        <p:spPr>
          <a:xfrm>
            <a:off x="1" y="-1"/>
            <a:ext cx="1148490" cy="5024113"/>
          </a:xfrm>
          <a:prstGeom prst="rect">
            <a:avLst/>
          </a:prstGeom>
        </p:spPr>
      </p:pic>
      <p:pic>
        <p:nvPicPr>
          <p:cNvPr id="8" name="Picture 7" descr="bottom right burgundy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299"/>
          <a:stretch/>
        </p:blipFill>
        <p:spPr>
          <a:xfrm>
            <a:off x="8089166" y="1786660"/>
            <a:ext cx="1066327" cy="5084234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71840" y="1001821"/>
            <a:ext cx="3650350" cy="889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34788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categories and the applications they contain added</a:t>
            </a:r>
            <a:endParaRPr lang="en-A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87346" y="1600200"/>
            <a:ext cx="575670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changes with new user interface (4.1)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Global HTTP Proxy support for ios6+ devices.  Download and install the ‘Secure Agent’ app.</a:t>
            </a:r>
          </a:p>
          <a:p>
            <a:r>
              <a:rPr lang="en-US" dirty="0" err="1" smtClean="0"/>
              <a:t>Sychronised</a:t>
            </a:r>
            <a:r>
              <a:rPr lang="en-US" dirty="0" smtClean="0"/>
              <a:t> users can now belong to up to 16 groups. Previous limit was 8.</a:t>
            </a:r>
          </a:p>
          <a:p>
            <a:r>
              <a:rPr lang="en-US" dirty="0" smtClean="0"/>
              <a:t>Further enhancements to the surrogate IP feature to better tie Windows 8 apps to a user for reporting and policy.</a:t>
            </a:r>
          </a:p>
          <a:p>
            <a:r>
              <a:rPr lang="en-US" dirty="0" smtClean="0"/>
              <a:t>New file type controls supported.  *.dwg, *.f4v, *.3pg </a:t>
            </a:r>
          </a:p>
          <a:p>
            <a:r>
              <a:rPr lang="en-US" dirty="0" smtClean="0"/>
              <a:t>Browser Controls support updated;</a:t>
            </a:r>
          </a:p>
          <a:p>
            <a:pPr lvl="1"/>
            <a:r>
              <a:rPr lang="en-US" dirty="0" smtClean="0"/>
              <a:t>Chrome to version 26</a:t>
            </a:r>
          </a:p>
          <a:p>
            <a:pPr lvl="1"/>
            <a:r>
              <a:rPr lang="en-US" dirty="0" smtClean="0"/>
              <a:t>Firefox to version 20</a:t>
            </a:r>
          </a:p>
          <a:p>
            <a:pPr lvl="1"/>
            <a:r>
              <a:rPr lang="en-US" dirty="0" smtClean="0"/>
              <a:t>Safari to version 6</a:t>
            </a:r>
          </a:p>
          <a:p>
            <a:pPr lvl="1"/>
            <a:r>
              <a:rPr lang="en-US" dirty="0" smtClean="0"/>
              <a:t>Internet Explorer to version 10</a:t>
            </a:r>
          </a:p>
          <a:p>
            <a:endParaRPr lang="en-US" dirty="0" smtClean="0"/>
          </a:p>
          <a:p>
            <a:endParaRPr lang="en-A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and Editing Rules -Overview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CEOM recommend SSL scanning is enabled on your portal.</a:t>
            </a:r>
          </a:p>
          <a:p>
            <a:r>
              <a:rPr lang="en-US" dirty="0" smtClean="0"/>
              <a:t>Rules are applied in the following order;</a:t>
            </a:r>
          </a:p>
          <a:p>
            <a:pPr lvl="1"/>
            <a:r>
              <a:rPr lang="en-US" dirty="0" smtClean="0"/>
              <a:t>The site is checked for malicious content / virus</a:t>
            </a:r>
          </a:p>
          <a:p>
            <a:pPr lvl="1"/>
            <a:r>
              <a:rPr lang="en-US" dirty="0" smtClean="0"/>
              <a:t>Cloud Application Control rules are applied</a:t>
            </a:r>
          </a:p>
          <a:p>
            <a:pPr lvl="1"/>
            <a:r>
              <a:rPr lang="en-US" dirty="0" smtClean="0"/>
              <a:t>URL Policy rules are applied</a:t>
            </a:r>
          </a:p>
          <a:p>
            <a:pPr lvl="1"/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If a website fails the malicious content/virus check it cannot be accessed through Zscaler.  The website needs to be fixed.</a:t>
            </a:r>
          </a:p>
          <a:p>
            <a:endParaRPr lang="en-AU" dirty="0"/>
          </a:p>
        </p:txBody>
      </p:sp>
      <p:pic>
        <p:nvPicPr>
          <p:cNvPr id="5" name="Picture 4" descr="Malicious_UR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0970" y="4979242"/>
            <a:ext cx="3224362" cy="1146921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and Editing Rules -Overview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Cloud Application Control Rules are applied.</a:t>
            </a:r>
          </a:p>
          <a:p>
            <a:pPr lvl="1"/>
            <a:r>
              <a:rPr lang="en-US" dirty="0" smtClean="0"/>
              <a:t>Main difference between these and URL policy rules is they are more granular </a:t>
            </a:r>
            <a:r>
              <a:rPr lang="en-US" dirty="0" err="1" smtClean="0"/>
              <a:t>ie</a:t>
            </a:r>
            <a:r>
              <a:rPr lang="en-US" dirty="0" smtClean="0"/>
              <a:t> allow viewing but not uploading.  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Both Web 2.0 rules and URL policy rules apply first to last with the first match applying.</a:t>
            </a:r>
          </a:p>
          <a:p>
            <a:pPr lvl="1"/>
            <a:endParaRPr lang="en-US" dirty="0" smtClean="0"/>
          </a:p>
        </p:txBody>
      </p:sp>
      <p:pic>
        <p:nvPicPr>
          <p:cNvPr id="4" name="Picture 3" descr="Youtube_AllowView_BlockUploa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9968" y="3161024"/>
            <a:ext cx="5887508" cy="132868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and Editing Rules -Overview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URL Policy rules</a:t>
            </a:r>
          </a:p>
          <a:p>
            <a:pPr lvl="1"/>
            <a:r>
              <a:rPr lang="en-US" dirty="0" smtClean="0"/>
              <a:t>Rules are applied in order from top to bottom.</a:t>
            </a:r>
            <a:endParaRPr lang="en-AU" dirty="0" smtClean="0"/>
          </a:p>
          <a:p>
            <a:pPr lvl="1"/>
            <a:r>
              <a:rPr lang="en-US" dirty="0" smtClean="0"/>
              <a:t>First 5 rules are locked from editing</a:t>
            </a:r>
          </a:p>
          <a:p>
            <a:pPr lvl="1"/>
            <a:r>
              <a:rPr lang="en-US" dirty="0" smtClean="0"/>
              <a:t>Do not edit or use the Global URL Blacklist or Global URL </a:t>
            </a:r>
            <a:r>
              <a:rPr lang="en-US" dirty="0" err="1" smtClean="0"/>
              <a:t>Whitelist</a:t>
            </a:r>
            <a:endParaRPr lang="en-US" dirty="0" smtClean="0"/>
          </a:p>
          <a:p>
            <a:pPr lvl="1"/>
            <a:r>
              <a:rPr lang="en-US" dirty="0" smtClean="0"/>
              <a:t>Do not edit other URL categories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not edit the URL categories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Bad practice – Note the categories have been edited unnecessarily</a:t>
            </a:r>
          </a:p>
          <a:p>
            <a:endParaRPr lang="en-US" dirty="0" smtClean="0"/>
          </a:p>
          <a:p>
            <a:endParaRPr lang="en-AU" dirty="0"/>
          </a:p>
        </p:txBody>
      </p:sp>
      <p:pic>
        <p:nvPicPr>
          <p:cNvPr id="4" name="Picture 3" descr="BadPractice_URLCategori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418" y="2567471"/>
            <a:ext cx="7461504" cy="3216425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the ‘Lookup URL” function	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use the ‘Lookup URL” feature to determine which category a URL belongs to;</a:t>
            </a:r>
          </a:p>
          <a:p>
            <a:endParaRPr lang="en-US" dirty="0" smtClean="0"/>
          </a:p>
          <a:p>
            <a:endParaRPr lang="en-AU" dirty="0"/>
          </a:p>
        </p:txBody>
      </p:sp>
      <p:pic>
        <p:nvPicPr>
          <p:cNvPr id="4" name="Picture 3" descr="LookupUR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1056" y="2777658"/>
            <a:ext cx="6556248" cy="2152127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Troubleshooting Zscaler block message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4322" y="1170432"/>
            <a:ext cx="7442478" cy="4955731"/>
          </a:xfrm>
        </p:spPr>
        <p:txBody>
          <a:bodyPr>
            <a:normAutofit fontScale="92500" lnSpcReduction="10000"/>
          </a:bodyPr>
          <a:lstStyle/>
          <a:p>
            <a:r>
              <a:rPr lang="en-US" u="sng" dirty="0" smtClean="0"/>
              <a:t>Read the error message</a:t>
            </a:r>
            <a:r>
              <a:rPr lang="en-US" dirty="0" smtClean="0"/>
              <a:t>. Note down the category.</a:t>
            </a:r>
          </a:p>
          <a:p>
            <a:r>
              <a:rPr lang="en-US" dirty="0" smtClean="0"/>
              <a:t>Determine who is logged in on the computer or device by going to the </a:t>
            </a:r>
            <a:r>
              <a:rPr lang="en-US" dirty="0" err="1" smtClean="0"/>
              <a:t>url</a:t>
            </a:r>
            <a:r>
              <a:rPr lang="en-US" dirty="0" smtClean="0"/>
              <a:t>;</a:t>
            </a:r>
          </a:p>
          <a:p>
            <a:r>
              <a:rPr lang="en-US" dirty="0" smtClean="0">
                <a:hlinkClick r:id="rId2"/>
              </a:rPr>
              <a:t>http://ip.zscaler.com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Check that users Group and Department membership in Zscaler.  </a:t>
            </a:r>
            <a:r>
              <a:rPr lang="en-US" sz="1300" dirty="0" smtClean="0">
                <a:solidFill>
                  <a:srgbClr val="FF0000"/>
                </a:solidFill>
              </a:rPr>
              <a:t>Administration Tab &gt; Manage Users &gt; Display End Users</a:t>
            </a:r>
          </a:p>
          <a:p>
            <a:r>
              <a:rPr lang="en-US" dirty="0" smtClean="0"/>
              <a:t>Check the rules that apply to those groups.</a:t>
            </a:r>
          </a:p>
        </p:txBody>
      </p:sp>
      <p:pic>
        <p:nvPicPr>
          <p:cNvPr id="4" name="Picture 3" descr="ipzscal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2616" y="2871216"/>
            <a:ext cx="4012942" cy="1972678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Demo…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Portal Demo…</a:t>
            </a:r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Interface and Reporting module</a:t>
            </a:r>
          </a:p>
          <a:p>
            <a:endParaRPr lang="en-US" dirty="0" smtClean="0"/>
          </a:p>
          <a:p>
            <a:r>
              <a:rPr lang="en-US" dirty="0" smtClean="0"/>
              <a:t> Creating and applying rules overview</a:t>
            </a:r>
          </a:p>
          <a:p>
            <a:pPr lvl="1"/>
            <a:r>
              <a:rPr lang="en-US" dirty="0" smtClean="0"/>
              <a:t>Security scanning</a:t>
            </a:r>
          </a:p>
          <a:p>
            <a:pPr lvl="1"/>
            <a:r>
              <a:rPr lang="en-US" dirty="0" smtClean="0"/>
              <a:t>Cloud applications (Web 2.0 Sites)</a:t>
            </a:r>
          </a:p>
          <a:p>
            <a:pPr lvl="1"/>
            <a:r>
              <a:rPr lang="en-US" dirty="0" smtClean="0"/>
              <a:t>URL Policy Rules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Reporting overview</a:t>
            </a:r>
          </a:p>
          <a:p>
            <a:pPr lvl="1"/>
            <a:r>
              <a:rPr lang="en-US" dirty="0" smtClean="0"/>
              <a:t>Prebuilt reports</a:t>
            </a:r>
          </a:p>
          <a:p>
            <a:pPr lvl="1"/>
            <a:r>
              <a:rPr lang="en-US" dirty="0" smtClean="0"/>
              <a:t>Scheduling reports</a:t>
            </a:r>
          </a:p>
          <a:p>
            <a:pPr lvl="1"/>
            <a:r>
              <a:rPr lang="en-US" dirty="0" smtClean="0"/>
              <a:t>Custom reports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8683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Interface and Reporting Module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 Sat 8th June 2013 Interface will be upgraded.  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Portal separated into two different components</a:t>
            </a:r>
          </a:p>
          <a:p>
            <a:pPr lvl="1">
              <a:buNone/>
            </a:pPr>
            <a:r>
              <a:rPr lang="en-US" dirty="0" smtClean="0"/>
              <a:t>	-Policy &amp; Admin </a:t>
            </a:r>
          </a:p>
          <a:p>
            <a:pPr lvl="1">
              <a:buNone/>
            </a:pPr>
            <a:r>
              <a:rPr lang="en-US" dirty="0" smtClean="0"/>
              <a:t>	-Reporting</a:t>
            </a:r>
          </a:p>
          <a:p>
            <a:pPr lvl="1">
              <a:buNone/>
            </a:pPr>
            <a:endParaRPr lang="en-US" dirty="0" smtClean="0"/>
          </a:p>
          <a:p>
            <a:pPr lvl="1">
              <a:buFontTx/>
              <a:buChar char="-"/>
            </a:pPr>
            <a:r>
              <a:rPr lang="en-US" dirty="0" smtClean="0"/>
              <a:t>Login Credentials and URLs for Zscaler remain the same (Need IE 9+)</a:t>
            </a:r>
          </a:p>
          <a:p>
            <a:pPr lvl="1">
              <a:buFontTx/>
              <a:buChar char="-"/>
            </a:pPr>
            <a:endParaRPr lang="en-US" dirty="0" smtClean="0"/>
          </a:p>
          <a:p>
            <a:pPr lvl="1">
              <a:buFontTx/>
              <a:buChar char="-"/>
            </a:pPr>
            <a:r>
              <a:rPr lang="en-US" dirty="0" smtClean="0"/>
              <a:t>All functionality from old UI is available in new UI plus more.</a:t>
            </a:r>
          </a:p>
          <a:p>
            <a:pPr lvl="1">
              <a:buNone/>
            </a:pPr>
            <a:endParaRPr lang="en-A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Old User Interface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 tabs can be divided into two main categories</a:t>
            </a:r>
          </a:p>
          <a:p>
            <a:pPr lvl="1"/>
            <a:r>
              <a:rPr lang="en-US" dirty="0" smtClean="0"/>
              <a:t>Reporting  </a:t>
            </a:r>
            <a:r>
              <a:rPr lang="en-US" dirty="0" smtClean="0">
                <a:solidFill>
                  <a:srgbClr val="FF0000"/>
                </a:solidFill>
              </a:rPr>
              <a:t>(Red Circles)</a:t>
            </a:r>
          </a:p>
          <a:p>
            <a:pPr lvl="1"/>
            <a:r>
              <a:rPr lang="en-US" dirty="0" smtClean="0"/>
              <a:t>Configuration	</a:t>
            </a:r>
            <a:r>
              <a:rPr lang="en-US" dirty="0" smtClean="0">
                <a:solidFill>
                  <a:srgbClr val="0751AB"/>
                </a:solidFill>
              </a:rPr>
              <a:t>(Blue Circles)</a:t>
            </a:r>
          </a:p>
        </p:txBody>
      </p:sp>
      <p:pic>
        <p:nvPicPr>
          <p:cNvPr id="5" name="Picture 4" descr="Old_Portal_Tabs_withCircl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3896" y="3689768"/>
            <a:ext cx="6793992" cy="150779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User Interface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Separated into two separate interfaces;</a:t>
            </a:r>
          </a:p>
          <a:p>
            <a:pPr lvl="1"/>
            <a:r>
              <a:rPr lang="en-US" dirty="0" smtClean="0"/>
              <a:t>Reporting (New default login page)</a:t>
            </a:r>
          </a:p>
          <a:p>
            <a:pPr lvl="1"/>
            <a:r>
              <a:rPr lang="en-US" dirty="0" smtClean="0"/>
              <a:t>Policy and Admin</a:t>
            </a:r>
          </a:p>
          <a:p>
            <a:pPr lvl="1"/>
            <a:r>
              <a:rPr lang="en-US" dirty="0" smtClean="0"/>
              <a:t>Link from each interface to the other</a:t>
            </a:r>
          </a:p>
          <a:p>
            <a:pPr lvl="1"/>
            <a:endParaRPr lang="en-US" dirty="0" smtClean="0"/>
          </a:p>
          <a:p>
            <a:pPr lvl="1">
              <a:buNone/>
            </a:pPr>
            <a:r>
              <a:rPr lang="en-US" dirty="0" smtClean="0"/>
              <a:t>This is the new login page – Tabs for </a:t>
            </a:r>
            <a:r>
              <a:rPr lang="en-US" dirty="0" smtClean="0">
                <a:solidFill>
                  <a:srgbClr val="FF0000"/>
                </a:solidFill>
              </a:rPr>
              <a:t>reporting</a:t>
            </a:r>
            <a:r>
              <a:rPr lang="en-US" dirty="0" smtClean="0"/>
              <a:t>, a link to “</a:t>
            </a:r>
            <a:r>
              <a:rPr lang="en-US" dirty="0" smtClean="0">
                <a:solidFill>
                  <a:srgbClr val="0751AB"/>
                </a:solidFill>
              </a:rPr>
              <a:t>Policy &amp; Admin</a:t>
            </a:r>
            <a:r>
              <a:rPr lang="en-US" dirty="0" smtClean="0"/>
              <a:t>”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AU" dirty="0"/>
          </a:p>
        </p:txBody>
      </p:sp>
      <p:pic>
        <p:nvPicPr>
          <p:cNvPr id="4" name="Picture 3" descr="New_Portal_Landing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4714" y="4689038"/>
            <a:ext cx="6230035" cy="123378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User Interface – Full page view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Landing Page – Reporting Interface</a:t>
            </a:r>
          </a:p>
          <a:p>
            <a:endParaRPr lang="en-AU" dirty="0"/>
          </a:p>
        </p:txBody>
      </p:sp>
      <p:pic>
        <p:nvPicPr>
          <p:cNvPr id="5" name="Picture 4" descr="NewU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5178" y="2117570"/>
            <a:ext cx="5393914" cy="442454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User Interface – Policy &amp; Admin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Note the missing tabs and the link to “Analytics”</a:t>
            </a:r>
          </a:p>
          <a:p>
            <a:endParaRPr lang="en-AU" dirty="0"/>
          </a:p>
        </p:txBody>
      </p:sp>
      <p:pic>
        <p:nvPicPr>
          <p:cNvPr id="5" name="Picture 4" descr="NewUI_AdminPolic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2141" y="2427316"/>
            <a:ext cx="6122993" cy="3954433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User Interface – Policy &amp; Admin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Note the change of category name to ‘Cloud Applications Control’ and the addition of two subcategories ‘Business Usage/Productivity’ and ‘Enterprise Social/Collaboration’</a:t>
            </a:r>
          </a:p>
          <a:p>
            <a:endParaRPr lang="en-AU" dirty="0"/>
          </a:p>
        </p:txBody>
      </p:sp>
      <p:pic>
        <p:nvPicPr>
          <p:cNvPr id="4" name="Picture 3" descr="NewUI_Admin_AdditonalCategori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4726" y="3210718"/>
            <a:ext cx="6276109" cy="212036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applications added to existing cloud categories</a:t>
            </a:r>
            <a:endParaRPr lang="en-A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44600" y="1841698"/>
            <a:ext cx="7442200" cy="4042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4829</TotalTime>
  <Words>574</Words>
  <Application>Microsoft Office PowerPoint</Application>
  <PresentationFormat>On-screen Show (4:3)</PresentationFormat>
  <Paragraphs>94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Zscaler   New Interface and Reporting</vt:lpstr>
      <vt:lpstr>Overview of Content</vt:lpstr>
      <vt:lpstr>New Interface and Reporting Module</vt:lpstr>
      <vt:lpstr>Old User Interface</vt:lpstr>
      <vt:lpstr>New User Interface</vt:lpstr>
      <vt:lpstr>New User Interface – Full page view</vt:lpstr>
      <vt:lpstr>New User Interface – Policy &amp; Admin</vt:lpstr>
      <vt:lpstr>New User Interface – Policy &amp; Admin</vt:lpstr>
      <vt:lpstr>New applications added to existing cloud categories</vt:lpstr>
      <vt:lpstr>New categories and the applications they contain added</vt:lpstr>
      <vt:lpstr>Other changes with new user interface (4.1)</vt:lpstr>
      <vt:lpstr>Creating and Editing Rules -Overview</vt:lpstr>
      <vt:lpstr>Creating and Editing Rules -Overview</vt:lpstr>
      <vt:lpstr>Creating and Editing Rules -Overview</vt:lpstr>
      <vt:lpstr>Do not edit the URL categories</vt:lpstr>
      <vt:lpstr>Use the ‘Lookup URL” function </vt:lpstr>
      <vt:lpstr>Troubleshooting Zscaler block message</vt:lpstr>
      <vt:lpstr>Demo…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rfort</cp:lastModifiedBy>
  <cp:revision>260</cp:revision>
  <dcterms:created xsi:type="dcterms:W3CDTF">2011-12-05T23:20:34Z</dcterms:created>
  <dcterms:modified xsi:type="dcterms:W3CDTF">2013-06-05T02:38:12Z</dcterms:modified>
</cp:coreProperties>
</file>